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59" r:id="rId5"/>
    <p:sldId id="260" r:id="rId6"/>
    <p:sldId id="268" r:id="rId7"/>
    <p:sldId id="269" r:id="rId8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285852" y="1285860"/>
            <a:ext cx="674325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MİLLİ SAVUNMA </a:t>
            </a:r>
          </a:p>
          <a:p>
            <a:pPr algn="ctr"/>
            <a:r>
              <a:rPr lang="tr-TR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ÜNİVERSİTESİ</a:t>
            </a:r>
          </a:p>
        </p:txBody>
      </p:sp>
      <p:pic>
        <p:nvPicPr>
          <p:cNvPr id="5121" name="Picture 1" descr="C:\Users\DELL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3825875"/>
            <a:ext cx="1866900" cy="2447925"/>
          </a:xfrm>
          <a:prstGeom prst="rect">
            <a:avLst/>
          </a:prstGeom>
          <a:noFill/>
        </p:spPr>
      </p:pic>
      <p:pic>
        <p:nvPicPr>
          <p:cNvPr id="5122" name="Picture 2" descr="C:\Users\DELL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714752"/>
            <a:ext cx="4878409" cy="2356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857364"/>
            <a:ext cx="8215370" cy="46434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1800" b="1" dirty="0"/>
              <a:t>BAŞVURU SÜRESİ</a:t>
            </a:r>
          </a:p>
          <a:p>
            <a:pPr algn="ctr">
              <a:buNone/>
            </a:pPr>
            <a:r>
              <a:rPr lang="tr-TR" sz="1800" b="1" dirty="0"/>
              <a:t>OCAK-ŞUBAT</a:t>
            </a:r>
          </a:p>
          <a:p>
            <a:pPr algn="ctr">
              <a:buNone/>
            </a:pPr>
            <a:r>
              <a:rPr lang="tr-TR" sz="1800" b="1" dirty="0"/>
              <a:t>(GECEN SENE 9 OCAK-15 ŞUBAT 2018 (SINAV </a:t>
            </a:r>
            <a:r>
              <a:rPr lang="tr-TR" sz="1800" b="1" i="1" dirty="0"/>
              <a:t>ÜCRETİ ÖDEME İÇİN SON GÜN, 16 ŞUBAT 2018))</a:t>
            </a:r>
          </a:p>
          <a:p>
            <a:pPr algn="ctr">
              <a:buNone/>
            </a:pPr>
            <a:endParaRPr lang="tr-TR" sz="1800" b="1" dirty="0"/>
          </a:p>
          <a:p>
            <a:pPr algn="ctr">
              <a:buNone/>
            </a:pPr>
            <a:r>
              <a:rPr lang="tr-TR" sz="1800" b="1" dirty="0"/>
              <a:t>SINAV TARİHİ	 </a:t>
            </a:r>
          </a:p>
          <a:p>
            <a:pPr algn="ctr">
              <a:buNone/>
            </a:pPr>
            <a:r>
              <a:rPr lang="tr-TR" sz="1800" b="1" dirty="0"/>
              <a:t>MART 2 HAFTA</a:t>
            </a:r>
          </a:p>
          <a:p>
            <a:pPr algn="ctr">
              <a:buNone/>
            </a:pPr>
            <a:r>
              <a:rPr lang="tr-TR" sz="1800" b="1" dirty="0"/>
              <a:t> (GECEN SENE 18 MART 2018)</a:t>
            </a:r>
          </a:p>
          <a:p>
            <a:pPr algn="ctr">
              <a:buNone/>
            </a:pPr>
            <a:endParaRPr lang="tr-TR" sz="1800" b="1" dirty="0"/>
          </a:p>
          <a:p>
            <a:pPr algn="ctr">
              <a:buNone/>
            </a:pPr>
            <a:r>
              <a:rPr lang="tr-TR" sz="1800" b="1" dirty="0"/>
              <a:t>SINAV SAATİ - SÜRESİ</a:t>
            </a:r>
          </a:p>
          <a:p>
            <a:pPr algn="ctr">
              <a:buNone/>
            </a:pPr>
            <a:r>
              <a:rPr lang="tr-TR" sz="1800" b="1" dirty="0"/>
              <a:t>10.15, 135 DAKİKA </a:t>
            </a:r>
          </a:p>
          <a:p>
            <a:pPr algn="ctr">
              <a:buNone/>
            </a:pPr>
            <a:endParaRPr lang="tr-TR" sz="1800" b="1" dirty="0"/>
          </a:p>
          <a:p>
            <a:pPr algn="ctr">
              <a:buNone/>
            </a:pPr>
            <a:r>
              <a:rPr lang="tr-TR" sz="1800" b="1" dirty="0"/>
              <a:t>SINAV ÜCRETİ	</a:t>
            </a:r>
          </a:p>
          <a:p>
            <a:pPr algn="ctr">
              <a:buNone/>
            </a:pPr>
            <a:r>
              <a:rPr lang="tr-TR" sz="1800" b="1" dirty="0"/>
              <a:t> 80,00 TL</a:t>
            </a:r>
          </a:p>
          <a:p>
            <a:pPr>
              <a:buNone/>
            </a:pPr>
            <a:endParaRPr lang="tr-TR" sz="18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928794" y="357166"/>
            <a:ext cx="618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/>
              <a:t>MİLLİ SAVUNMA ÜNİVERSİTESİ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/>
              <a:t>BAŞVURU ŞARTLARI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pPr lvl="2">
              <a:buNone/>
            </a:pPr>
            <a:r>
              <a:rPr lang="tr-TR" sz="1100" b="1" dirty="0" smtClean="0"/>
              <a:t>--- TÜRKİYE CUMHURİYETİ VATANDAŞI OLMAK,</a:t>
            </a:r>
          </a:p>
          <a:p>
            <a:pPr lvl="2">
              <a:buNone/>
            </a:pPr>
            <a:endParaRPr lang="tr-TR" sz="1100" b="1" dirty="0" smtClean="0"/>
          </a:p>
          <a:p>
            <a:pPr lvl="2">
              <a:buNone/>
            </a:pPr>
            <a:r>
              <a:rPr lang="tr-TR" sz="1100" b="1" dirty="0" smtClean="0"/>
              <a:t>--- HARP OKULLARINA (HO) BAYAN VE ERKEK, ASTSUBAY MESLEK YÜKSEKOKULLARINA (ASB. MYO) SADECE ERKEK ÖĞRENCİ ALINACAKTIR.</a:t>
            </a:r>
          </a:p>
          <a:p>
            <a:pPr lvl="2">
              <a:buNone/>
            </a:pPr>
            <a:endParaRPr lang="tr-TR" sz="1100" b="1" dirty="0" smtClean="0"/>
          </a:p>
          <a:p>
            <a:pPr lvl="2">
              <a:buNone/>
            </a:pPr>
            <a:r>
              <a:rPr lang="tr-TR" sz="1100" b="1" dirty="0" smtClean="0"/>
              <a:t>--- HARP OKULLARI İÇİN 20, ASTSUBAY MESLEK YÜKSEKOKULLARI İÇİN 21 VE DAHA KÜÇÜK OLMALIDIR.</a:t>
            </a:r>
          </a:p>
          <a:p>
            <a:pPr lvl="2">
              <a:buNone/>
            </a:pPr>
            <a:endParaRPr lang="tr-TR" sz="1100" b="1" dirty="0" smtClean="0"/>
          </a:p>
          <a:p>
            <a:pPr lvl="2">
              <a:buNone/>
            </a:pPr>
            <a:r>
              <a:rPr lang="tr-TR" sz="1100" b="1" dirty="0" smtClean="0"/>
              <a:t>--- MİLLİ SAVUNMA ÜNİVERSİTESİ ASKERİ ÖĞRENCİ ADAY BELİRLEME SINAVI (2018-MSÜ)”NA KATILMIŞ VE BU SINAVDAN MİLLİ SAVUNMA BAKANLIĞINCA BELİRLENECEK OLAN ÇAĞRI TABAN PUANI ALMIŞ OLMAK  (GEÇEN SENE 18 MART)</a:t>
            </a:r>
          </a:p>
          <a:p>
            <a:pPr lvl="2">
              <a:buNone/>
            </a:pPr>
            <a:endParaRPr lang="tr-TR" sz="1100" b="1" dirty="0" smtClean="0"/>
          </a:p>
          <a:p>
            <a:pPr>
              <a:buNone/>
            </a:pPr>
            <a:r>
              <a:rPr lang="tr-TR" sz="1100" b="1" dirty="0" smtClean="0"/>
              <a:t>	--- HARP OKULLARI VE ASTSUBAY MESLEK YÜKSEKOKULLARI TERCİHLERİNİ 	</a:t>
            </a:r>
            <a:r>
              <a:rPr lang="tr-TR" sz="1100" b="1" dirty="0" smtClean="0">
                <a:hlinkClick r:id="rId2"/>
              </a:rPr>
              <a:t>www.</a:t>
            </a:r>
            <a:r>
              <a:rPr lang="tr-TR" sz="1100" b="1" dirty="0" err="1" smtClean="0">
                <a:hlinkClick r:id="rId2"/>
              </a:rPr>
              <a:t>msb</a:t>
            </a:r>
            <a:r>
              <a:rPr lang="tr-TR" sz="1100" b="1" dirty="0" smtClean="0">
                <a:hlinkClick r:id="rId2"/>
              </a:rPr>
              <a:t>.gov.tr</a:t>
            </a:r>
            <a:r>
              <a:rPr lang="tr-TR" sz="1100" b="1" dirty="0" smtClean="0"/>
              <a:t> İNTERNET ADRESİNE GİREREK YAPMAK  (GEÇEN SENE 24 	NİSAN 2018 - 11 MAYIS 2018</a:t>
            </a:r>
            <a:r>
              <a:rPr lang="tr-TR" sz="1100" b="1" dirty="0" smtClean="0"/>
              <a:t>)</a:t>
            </a:r>
          </a:p>
          <a:p>
            <a:pPr>
              <a:buNone/>
            </a:pPr>
            <a:endParaRPr lang="tr-TR" sz="1100" b="1" dirty="0" smtClean="0"/>
          </a:p>
          <a:p>
            <a:pPr lvl="2">
              <a:buNone/>
            </a:pPr>
            <a:r>
              <a:rPr lang="tr-TR" sz="1100" b="1" dirty="0" smtClean="0"/>
              <a:t>HARP OKULLARI İÇİN TYT’DE 150 PUAN ALMAK VE AYT’180 PUAN VE ÜZERİ ALMAK  (MSÜ BARAJ PUANI BELİRLEYEBİLİR.)</a:t>
            </a:r>
          </a:p>
          <a:p>
            <a:pPr lvl="2">
              <a:buNone/>
            </a:pPr>
            <a:endParaRPr lang="tr-TR" sz="1100" b="1" dirty="0" smtClean="0"/>
          </a:p>
          <a:p>
            <a:pPr lvl="2">
              <a:buNone/>
            </a:pPr>
            <a:r>
              <a:rPr lang="tr-TR" sz="1100" b="1" dirty="0" smtClean="0"/>
              <a:t>--- GÜVEN SORUŞTURMASINI  GEÇMEK</a:t>
            </a:r>
          </a:p>
          <a:p>
            <a:pPr>
              <a:buNone/>
            </a:pPr>
            <a:r>
              <a:rPr lang="tr-TR" sz="1100" b="1" dirty="0" smtClean="0"/>
              <a:t> </a:t>
            </a:r>
          </a:p>
          <a:p>
            <a:pPr lvl="2">
              <a:buNone/>
            </a:pPr>
            <a:r>
              <a:rPr lang="tr-TR" sz="1100" b="1" dirty="0" smtClean="0"/>
              <a:t>--- BİR ASKERİ OKULDAN ÇIKMIŞ VEYA ÇIKARILMAMIŞ, SİVİL OKULLARDAN İSE ÇIKARILMAMIŞ OLMAK,</a:t>
            </a:r>
          </a:p>
          <a:p>
            <a:pPr>
              <a:buNone/>
            </a:pPr>
            <a:endParaRPr lang="tr-TR" sz="1100" b="1" dirty="0" smtClean="0"/>
          </a:p>
          <a:p>
            <a:pPr lvl="2">
              <a:buNone/>
            </a:pPr>
            <a:r>
              <a:rPr lang="tr-TR" sz="1100" b="1" dirty="0" smtClean="0"/>
              <a:t>--- NİŞANLI, EVLİ, DUL, HAMİLE, ÇOCUKLU OLMAMAK VEYA HERHANGİ BİR KADINLA VEYA ERKEKLE NİKÂHSIZ OLARAK BİRLİKTE YAŞAMAMAK,</a:t>
            </a:r>
          </a:p>
          <a:p>
            <a:pPr>
              <a:buNone/>
            </a:pPr>
            <a:endParaRPr lang="tr-TR" sz="1100" b="1" dirty="0" smtClean="0"/>
          </a:p>
          <a:p>
            <a:pPr lvl="2">
              <a:buNone/>
            </a:pPr>
            <a:r>
              <a:rPr lang="tr-TR" sz="1100" b="1" dirty="0" smtClean="0"/>
              <a:t>--- İNTİBAK EĞİTİMİNİ BAŞARILI BİR ŞEKİLDE TAMAMLAMAK,</a:t>
            </a:r>
          </a:p>
          <a:p>
            <a:pPr lvl="2">
              <a:buNone/>
            </a:pPr>
            <a:r>
              <a:rPr lang="tr-TR" sz="1100" b="1" dirty="0" smtClean="0"/>
              <a:t>--- ASTSUBAY MESLEK YÜKSEK OKULU İÇİN TYT’DE 150 PUAN VE ÜZERİ,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MSÜ SINAVININ KAPSAMI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tr-TR" b="1" dirty="0"/>
              <a:t>TÜRKÇE	</a:t>
            </a:r>
          </a:p>
          <a:p>
            <a:pPr algn="ctr">
              <a:buNone/>
            </a:pPr>
            <a:r>
              <a:rPr lang="tr-TR" b="1" dirty="0"/>
              <a:t>40 SORU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SOSYAL BİLİMLER</a:t>
            </a:r>
          </a:p>
          <a:p>
            <a:pPr>
              <a:buNone/>
            </a:pPr>
            <a:r>
              <a:rPr lang="tr-TR" b="1" dirty="0"/>
              <a:t>  	--- TARİH	            			(5 SORU)</a:t>
            </a:r>
          </a:p>
          <a:p>
            <a:pPr>
              <a:buNone/>
            </a:pPr>
            <a:r>
              <a:rPr lang="tr-TR" b="1" dirty="0"/>
              <a:t>	--- COĞRAFYA				(5 SORU)</a:t>
            </a:r>
          </a:p>
          <a:p>
            <a:pPr>
              <a:buNone/>
            </a:pPr>
            <a:r>
              <a:rPr lang="tr-TR" b="1" dirty="0"/>
              <a:t>	--- FELSEFE				(5 SORU)</a:t>
            </a:r>
          </a:p>
          <a:p>
            <a:pPr>
              <a:buNone/>
            </a:pPr>
            <a:r>
              <a:rPr lang="tr-TR" b="1" dirty="0"/>
              <a:t>	--- DİN KÜLTÜRÜ VE AHLAK BİLGİSİ </a:t>
            </a:r>
          </a:p>
          <a:p>
            <a:pPr>
              <a:buNone/>
            </a:pPr>
            <a:r>
              <a:rPr lang="tr-TR" b="1" dirty="0"/>
              <a:t>(</a:t>
            </a:r>
            <a:r>
              <a:rPr lang="tr-TR" b="1" i="1" dirty="0"/>
              <a:t>VEYA İLAVE FELSEFE SORULARI</a:t>
            </a:r>
            <a:r>
              <a:rPr lang="tr-TR" b="1" dirty="0"/>
              <a:t>)	  	(5 SORU) </a:t>
            </a:r>
          </a:p>
          <a:p>
            <a:pPr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TEMEL MATEMATİK	</a:t>
            </a:r>
          </a:p>
          <a:p>
            <a:pPr algn="ctr">
              <a:buNone/>
            </a:pPr>
            <a:r>
              <a:rPr lang="tr-TR" b="1" dirty="0"/>
              <a:t>40 SORU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FEN BİLİMLERİ</a:t>
            </a:r>
          </a:p>
          <a:p>
            <a:pPr>
              <a:buNone/>
            </a:pPr>
            <a:r>
              <a:rPr lang="tr-TR" b="1" dirty="0"/>
              <a:t>	--- FİZİK				(7 SORU)</a:t>
            </a:r>
          </a:p>
          <a:p>
            <a:pPr>
              <a:buNone/>
            </a:pPr>
            <a:r>
              <a:rPr lang="tr-TR" b="1" dirty="0"/>
              <a:t>	--- KİMYA				(7 SORU)</a:t>
            </a:r>
          </a:p>
          <a:p>
            <a:pPr>
              <a:buNone/>
            </a:pPr>
            <a:r>
              <a:rPr lang="tr-TR" b="1" dirty="0"/>
              <a:t>	--- BİYOLOJİ				(6 SORU)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725602"/>
          </a:xfrm>
        </p:spPr>
        <p:txBody>
          <a:bodyPr>
            <a:normAutofit/>
          </a:bodyPr>
          <a:lstStyle/>
          <a:p>
            <a:r>
              <a:rPr lang="tr-TR" sz="3200" b="1" dirty="0"/>
              <a:t>PUAN TÜRLERİNİN </a:t>
            </a:r>
            <a:r>
              <a:rPr lang="tr-TR" sz="2800" b="1" dirty="0"/>
              <a:t>HESAPLANMASINDA</a:t>
            </a:r>
            <a:r>
              <a:rPr lang="tr-TR" sz="3200" b="1" dirty="0"/>
              <a:t> </a:t>
            </a:r>
            <a:br>
              <a:rPr lang="tr-TR" sz="3200" b="1" dirty="0"/>
            </a:br>
            <a:r>
              <a:rPr lang="tr-TR" sz="3200" b="1" dirty="0"/>
              <a:t>TESTLERİN AĞIRLIKLARI (%)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187624" y="1196752"/>
          <a:ext cx="6984775" cy="34563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85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8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5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27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21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800" b="1" dirty="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Türkçe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Temel Matematik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Fen Bilimleri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Sosyal Bilimler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451">
                <a:tc>
                  <a:txBody>
                    <a:bodyPr/>
                    <a:lstStyle/>
                    <a:p>
                      <a:pPr marL="317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17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MSÜ-SA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440690" marR="571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25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77215" marR="4914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/>
                        <a:t>35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81635" marR="45974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30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9436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10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6451">
                <a:tc>
                  <a:txBody>
                    <a:bodyPr/>
                    <a:lstStyle/>
                    <a:p>
                      <a:pPr marL="317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17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MSÜ-EA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440690" marR="571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35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77215" marR="4914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35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81635" marR="45974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10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9436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20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6451">
                <a:tc>
                  <a:txBody>
                    <a:bodyPr/>
                    <a:lstStyle/>
                    <a:p>
                      <a:pPr marL="317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17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MSÜ-SÖ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440690" marR="571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35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77215" marR="4914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20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81635" marR="45974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10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9436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35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5384">
                <a:tc>
                  <a:txBody>
                    <a:bodyPr/>
                    <a:lstStyle/>
                    <a:p>
                      <a:pPr marL="3175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175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MSÜ-GN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440690" marR="5715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35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77215" marR="49149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35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381635" marR="45974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15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800" b="1" dirty="0"/>
                    </a:p>
                    <a:p>
                      <a:pPr marL="594360" algn="just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/>
                        <a:t>15</a:t>
                      </a:r>
                      <a:endParaRPr lang="tr-TR" sz="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357158" y="4857760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ÖĞRENCİLER SINAVDAN SONRA HARP OKULLARI VE ASTSUBAY MESLEK YÜKSEKOKULLARI TERCİHLERİNİ 	</a:t>
            </a:r>
            <a:r>
              <a:rPr lang="tr-TR" sz="1600" b="1" dirty="0">
                <a:hlinkClick r:id="rId2"/>
              </a:rPr>
              <a:t>WWW.MSB.GOV.TR</a:t>
            </a:r>
            <a:r>
              <a:rPr lang="tr-TR" sz="1600" b="1" dirty="0"/>
              <a:t> İNTERNET ADRESİNE GİREREK YAPMAK  </a:t>
            </a:r>
          </a:p>
          <a:p>
            <a:pPr algn="ctr"/>
            <a:r>
              <a:rPr lang="tr-TR" sz="1600" b="1" dirty="0"/>
              <a:t>(GEÇEN SENE 24 	NİSAN 2018 - 11 MAYIS 2018)</a:t>
            </a:r>
          </a:p>
          <a:p>
            <a:pPr algn="ctr"/>
            <a:endParaRPr lang="tr-TR" sz="1600" b="1" dirty="0"/>
          </a:p>
          <a:p>
            <a:pPr algn="ctr"/>
            <a:r>
              <a:rPr lang="tr-TR" sz="1600" b="1" dirty="0"/>
              <a:t>SONUÇ AÇIKLANMASI</a:t>
            </a:r>
          </a:p>
          <a:p>
            <a:pPr algn="ctr"/>
            <a:r>
              <a:rPr lang="tr-TR" sz="1600" b="1" dirty="0"/>
              <a:t>HAZİRAN </a:t>
            </a:r>
          </a:p>
          <a:p>
            <a:pPr algn="ctr"/>
            <a:r>
              <a:rPr lang="tr-TR" sz="1600" b="1" dirty="0"/>
              <a:t>(GEÇEN SENE 11 HAZİRAN )</a:t>
            </a:r>
          </a:p>
          <a:p>
            <a:pPr algn="ctr"/>
            <a:endParaRPr lang="tr-TR" sz="1600" b="1" dirty="0"/>
          </a:p>
          <a:p>
            <a:pPr algn="ctr"/>
            <a:endParaRPr lang="tr-T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tr-TR" sz="2000" b="1" u="heavy" dirty="0" smtClean="0"/>
              <a:t>2’NCİ SEÇİM AŞAMALARINA ÇAĞRI PUAN TÜRÜ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472608"/>
          </a:xfrm>
        </p:spPr>
        <p:txBody>
          <a:bodyPr>
            <a:normAutofit fontScale="6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KHO	2018-MSÜ SAYISAL PUANI - EŞİT AĞIRLIK PUANI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DHO	2018-MSÜ SAYISAL PUANI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HHO	2018-MSÜ SAYISAL PUANI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KARA ASB.MYO	2018-MSÜ SAYISAL PUANI - EŞİT AĞIRLIK PUANI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DENİZ ASB.MYO	2018-MSÜ SAYISAL PUANI- EŞİT AĞIRLIK PUANI- SÖZEL PUANI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HAVA ASB.MYO	 2018-MSÜ SAYISAL PUANI- EŞİT AĞIRLIK PUANI- SÖZEL PUANI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379663" algn="l"/>
              </a:tabLst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BANDO ASB.MYO	2018-MSÜ PUAN TÜRLERİNDEN ADAYIN ALDIĞI EN YÜKSEK </a:t>
            </a:r>
            <a:r>
              <a:rPr lang="tr-TR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PUAN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379663" algn="l"/>
              </a:tabLst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b="1" u="sng" dirty="0" smtClean="0"/>
              <a:t>2</a:t>
            </a:r>
            <a:r>
              <a:rPr lang="tr-TR" b="1" u="sng" dirty="0" smtClean="0"/>
              <a:t>. </a:t>
            </a:r>
            <a:r>
              <a:rPr lang="tr-TR" b="1" u="sng" dirty="0" smtClean="0"/>
              <a:t>SEÇİM AŞAMASI</a:t>
            </a:r>
          </a:p>
          <a:p>
            <a:pPr algn="ctr">
              <a:buNone/>
            </a:pPr>
            <a:endParaRPr lang="tr-TR" sz="1800" dirty="0" smtClean="0"/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--- 2. SEÇİM AŞAMALARI İÇİN ÇAĞRI VE 2. SEÇİM AŞAMALARINA GELİRKEN BERABERLERİNDE GETİRECEĞİ BELGELER </a:t>
            </a: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  <a:hlinkClick r:id="rId2"/>
              </a:rPr>
              <a:t>WWW.MSB.GOV.TR</a:t>
            </a: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 İNTERNET ADRESİNDE YAYINLANACAKTIR.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tr-TR" sz="18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--- 2. SEÇİM AŞAMALARI SAĞLIK RAPORU BÖLÜMÜ HARİÇ OLMAK ÜZERE İKİ GÜN OLACAK ŞEKİLDE İCRA EDİLECEKTİR.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1.GÜN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EVRAK KONTROL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KİŞİLİK DEĞERLENDİRME TESTİ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FİZİK DEĞERLENDİRME (</a:t>
            </a:r>
            <a:r>
              <a:rPr lang="tr-TR" sz="1800" dirty="0" smtClean="0"/>
              <a:t>Boy-Kilo ölçümü )</a:t>
            </a:r>
            <a:endParaRPr lang="tr-TR" sz="18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PSİKOMOTOR TESTİ (HAVA HARP OKULU ADAYLARI İÇİN)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FİZİKİ YETERLİLİK TESTİ (</a:t>
            </a:r>
            <a:r>
              <a:rPr lang="tr-TR" sz="1800" b="1" dirty="0" smtClean="0"/>
              <a:t>400 metre koşu, durarak uzun atlama, mekik, basketbol topu fırlatma ve barfiks 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tr-TR" sz="18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 2.GÜN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---MÜLAKAT SINAVLARI (</a:t>
            </a:r>
            <a:r>
              <a:rPr lang="tr-TR" sz="1800" dirty="0" smtClean="0"/>
              <a:t>yüz yüze görüşme )</a:t>
            </a:r>
            <a:endParaRPr lang="tr-TR" sz="18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 MÜZİK YETENEĞİ VE MÜZİK BİLGİSİ SEVİYE TESPİT SINAVI (BANDO ASTSUBAY MESLEK YÜKSEKOKULLARI İÇİN)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tr-TR" sz="18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tr-TR" sz="18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2. SEÇİM AŞAMALARINDA BAŞARILI OLAN ADAYLAR SAĞLIK RAPORU ALMAK ÜZERE HASTANEYE GÖNDERİLECEKTİR. OLUMLU SAĞLIK RAPORU ALAN VE TERCİHLERİ ARASINDA HAVA HARP OKULU OLAN ADAYLAR BELİRLENEN KONTENJAN DAHİLİNDE ÖĞRENCİ SEÇİM UÇUŞUNA GÖNDERİLECEKLERDİR</a:t>
            </a:r>
            <a:r>
              <a:rPr lang="tr-TR" sz="18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.</a:t>
            </a:r>
            <a:endParaRPr lang="tr-TR" sz="16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600" b="1" dirty="0" smtClean="0"/>
              <a:t>(GEÇEN SENE 26 HAZİRAN-10 AĞUSTOS 2018 </a:t>
            </a:r>
            <a:r>
              <a:rPr lang="tr-TR" sz="1600" b="1" dirty="0" smtClean="0"/>
              <a:t>)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600" b="1" dirty="0" smtClean="0"/>
              <a:t>HAVA HARP OKULUNDA ÖĞRENCİ SEÇİM UÇUŞU YAPILACAKTIR.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tr-TR" sz="1200" b="1" dirty="0" smtClean="0"/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tr-TR" sz="1800" b="1" dirty="0" smtClean="0">
              <a:solidFill>
                <a:srgbClr val="231F20"/>
              </a:solidFill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tr-TR" sz="2200" b="1" dirty="0" smtClean="0"/>
              <a:t>AŞAMALARIN DEĞERLENDİRİLMESİ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lnSpcReduction="10000"/>
          </a:bodyPr>
          <a:lstStyle/>
          <a:p>
            <a:pPr marL="457200" lvl="1" indent="261938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cs typeface="Arial" pitchFamily="34" charset="0"/>
              </a:rPr>
              <a:t>--- ÜNİVERSİTE SINAVI PUANI: HARP OKULLARI İÇİN 2018-YKS (TYT+AYT), ASTSUBAY MESLEK YÜKSEKOKULLARI İÇİN 2018-TYT VE BANDO ASTSUBAY MESLEK YÜKSEKOKULU İÇİN 2018-TYT VE MÜZİK YETENEĞİ VE MÜZİK BİLGİSİ SEVİYE TESPİT SINAVI PUANI</a:t>
            </a:r>
          </a:p>
          <a:p>
            <a:pPr marL="457200" lvl="1" indent="261938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cs typeface="Arial" pitchFamily="34" charset="0"/>
              </a:rPr>
              <a:t>          --- FİZİKİ YETERLİLİK TESTİ PUANI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cs typeface="Arial" pitchFamily="34" charset="0"/>
              </a:rPr>
              <a:t>          --- MÜLAKAT PUANI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(HARP OKULLARI VE ASTSUBAY MESLEK YÜKSEK OKULLARI İÇİN GEREK DUYULDUĞU TAKDİRDE, TYT VE AYT PUANLARINDA MSB TARAFINDAN YERLEŞTİRME TABAN PUANI BELİRLENEBİLECEKTİR.)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719138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r>
              <a:rPr lang="tr-TR" sz="1000" b="1" u="sng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tr-TR" sz="1000" b="1" u="sng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MİLLİ SAVUNMA ÜNİVERSİTESİ</a:t>
            </a: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719138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r>
              <a:rPr lang="tr-TR" sz="1000" b="1" u="sng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tr-TR" sz="1000" b="1" u="sng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HARP OKULLARI VE ASTSUBAY MESLEK YÜKSEKOKULLARI YERLEŞTİRME PUAN TÜRÜ</a:t>
            </a:r>
          </a:p>
          <a:p>
            <a:pPr marL="0" lvl="0" indent="719138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KHO	2018-YKS (TYT+AYT) SAYISAL VE EŞİT AĞIRLIK PUANI</a:t>
            </a: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DHO	2018-YKS (TYT+AYT) SAYISAL PUANI</a:t>
            </a: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HHO	2018-YKS (TYT+AYT) SAYISAL PUANI</a:t>
            </a: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r>
              <a:rPr lang="tr-TR" sz="1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ASB.MYO	2018-TYT PUANI (BANDO ASTSUBAY MESLEK YÜKSEKOKULU DAHİL</a:t>
            </a:r>
            <a:r>
              <a:rPr lang="tr-TR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719138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019300" algn="l"/>
              </a:tabLst>
            </a:pPr>
            <a:endParaRPr lang="tr-TR" sz="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sz="2000" b="1" dirty="0" smtClean="0"/>
              <a:t>SONUÇLARIN İLAN </a:t>
            </a:r>
            <a:r>
              <a:rPr lang="tr-TR" sz="2000" b="1" dirty="0" smtClean="0"/>
              <a:t>EDİLMESİ</a:t>
            </a:r>
          </a:p>
          <a:p>
            <a:pPr algn="ctr">
              <a:buNone/>
            </a:pPr>
            <a:endParaRPr lang="tr-TR" sz="1000" b="1" dirty="0" smtClean="0"/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HARP OKULU ASİL VE YEDEK ADAYLARIN KAYIT İŞLEMLERİ</a:t>
            </a: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13 AĞUSTOS - 15 AĞUSTOS 2018 (ASİL)</a:t>
            </a: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16 AĞUSTOS - 07 EYLÜL 2018 (YEDEK)</a:t>
            </a:r>
            <a:endParaRPr lang="tr-TR" sz="1000" b="1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tr-TR" sz="1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ASB. MYO ASİL VE YEDEK ADAYLARIN KAYIT İŞLEMLERİ</a:t>
            </a: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27-29 AĞUSTOS 2018 (ASİL)</a:t>
            </a: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31 AĞUSTOS - 14 EYLÜL 2018 (YEDEK)</a:t>
            </a:r>
            <a:endParaRPr lang="tr-TR" sz="1000" b="1" dirty="0" smtClean="0"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latin typeface="Calibri" pitchFamily="34" charset="0"/>
                <a:ea typeface="Arial" pitchFamily="34" charset="0"/>
                <a:cs typeface="Calibri" pitchFamily="34" charset="0"/>
              </a:rPr>
              <a:t/>
            </a:r>
            <a:br>
              <a:rPr lang="tr-TR" sz="1000" b="1" dirty="0" smtClean="0">
                <a:latin typeface="Calibri" pitchFamily="34" charset="0"/>
                <a:ea typeface="Arial" pitchFamily="34" charset="0"/>
                <a:cs typeface="Calibri" pitchFamily="34" charset="0"/>
              </a:rPr>
            </a:b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ASİL VE YEDEK LİSTELER </a:t>
            </a: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  <a:hlinkClick r:id="rId2"/>
              </a:rPr>
              <a:t>WWW.MSB.GOV.TR </a:t>
            </a: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ADRESİNDE İLAN EDİLECEK, AYRICA POSTA YOLU İLE BİR DUYURU </a:t>
            </a:r>
            <a:r>
              <a:rPr lang="tr-TR" sz="1000" b="1" i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YAPILMAYACAK, BELGE GÖNDERİLMEYECEKTİR. </a:t>
            </a: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SINAVLARDA BAŞARILI OLAN ADAYLARDAN OKULLARA ALINACAK KONTENJAN SAYISI KADAR ADAY YERLEŞTİRMESİ YAPILACAKTIR. KONTENJANA GİREMEYEN ADAYLAR YEDEK OLARAK BELİRLENECEK, İHTİYAÇ HALİNDE ÇAĞRI YAPILABİLECEKTİR</a:t>
            </a:r>
            <a:r>
              <a:rPr lang="tr-TR" sz="10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.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000" b="1" dirty="0" smtClean="0"/>
              <a:t>MİLLİ SAVUNMA ÜNİVERSİTESİ KILAVUZUNU İNCELEYİNİZ.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tr-TR" sz="1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tr-T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246</Words>
  <Application>Microsoft Office PowerPoint</Application>
  <PresentationFormat>Ekran Gösterisi (4:3)</PresentationFormat>
  <Paragraphs>184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BAŞVURU ŞARTLARI</vt:lpstr>
      <vt:lpstr>MSÜ SINAVININ KAPSAMI</vt:lpstr>
      <vt:lpstr>PUAN TÜRLERİNİN HESAPLANMASINDA  TESTLERİN AĞIRLIKLARI (%) </vt:lpstr>
      <vt:lpstr>2’NCİ SEÇİM AŞAMALARINA ÇAĞRI PUAN TÜRÜ</vt:lpstr>
      <vt:lpstr>AŞAMALARIN DEĞERLENDİRİLMESİ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1</cp:lastModifiedBy>
  <cp:revision>21</cp:revision>
  <dcterms:created xsi:type="dcterms:W3CDTF">2018-10-02T22:24:45Z</dcterms:created>
  <dcterms:modified xsi:type="dcterms:W3CDTF">2018-11-05T09:11:37Z</dcterms:modified>
</cp:coreProperties>
</file>